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4" r:id="rId2"/>
    <p:sldId id="327" r:id="rId3"/>
    <p:sldId id="334" r:id="rId4"/>
    <p:sldId id="328" r:id="rId5"/>
    <p:sldId id="329" r:id="rId6"/>
    <p:sldId id="331" r:id="rId7"/>
    <p:sldId id="332" r:id="rId8"/>
    <p:sldId id="316" r:id="rId9"/>
    <p:sldId id="322" r:id="rId10"/>
    <p:sldId id="324" r:id="rId11"/>
    <p:sldId id="321" r:id="rId12"/>
    <p:sldId id="333" r:id="rId13"/>
    <p:sldId id="287" r:id="rId14"/>
    <p:sldId id="311" r:id="rId15"/>
    <p:sldId id="302" r:id="rId16"/>
    <p:sldId id="303" r:id="rId17"/>
    <p:sldId id="310" r:id="rId18"/>
    <p:sldId id="313" r:id="rId19"/>
    <p:sldId id="335" r:id="rId20"/>
  </p:sldIdLst>
  <p:sldSz cx="9144000" cy="6858000" type="screen4x3"/>
  <p:notesSz cx="9144000" cy="6858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1" autoAdjust="0"/>
    <p:restoredTop sz="94699" autoAdjust="0"/>
  </p:normalViewPr>
  <p:slideViewPr>
    <p:cSldViewPr>
      <p:cViewPr varScale="1">
        <p:scale>
          <a:sx n="85" d="100"/>
          <a:sy n="85" d="100"/>
        </p:scale>
        <p:origin x="49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885671E-FBFB-4294-85B8-85D91E09500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9263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878F460-6201-4374-BD38-11818EC9C2A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9068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78F460-6201-4374-BD38-11818EC9C2A5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5144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78F460-6201-4374-BD38-11818EC9C2A5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8491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78F460-6201-4374-BD38-11818EC9C2A5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495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78F460-6201-4374-BD38-11818EC9C2A5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4948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78F460-6201-4374-BD38-11818EC9C2A5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0148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78F460-6201-4374-BD38-11818EC9C2A5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5918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78F460-6201-4374-BD38-11818EC9C2A5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1279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78F460-6201-4374-BD38-11818EC9C2A5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1055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9DABBA-A40E-4CAD-9344-3BBDAC989B9F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9240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78F460-6201-4374-BD38-11818EC9C2A5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6789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78F460-6201-4374-BD38-11818EC9C2A5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4846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78F460-6201-4374-BD38-11818EC9C2A5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5863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78F460-6201-4374-BD38-11818EC9C2A5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7042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78F460-6201-4374-BD38-11818EC9C2A5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779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78F460-6201-4374-BD38-11818EC9C2A5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4213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78F460-6201-4374-BD38-11818EC9C2A5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6343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78F460-6201-4374-BD38-11818EC9C2A5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3887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BB0568-32C9-43D1-B9A6-87832E820591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9368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78F460-6201-4374-BD38-11818EC9C2A5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6847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3AAA7-8842-44CC-8364-00F96F086C1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C423A-A097-49EF-BE2F-7ED9747877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3F953-5BEE-4B7A-87C6-3194876223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46AE8-7819-4A30-ADB1-0ADBB8DFD6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39D7A-6408-4C6F-893C-7B8799D360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F61F7-17CB-4394-8D74-FCF2D971D77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52A77-4D98-4C48-9616-279D7702DC2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6C860-E714-4B3C-95FC-BE61DD0B1F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B211D-562B-40AC-80D1-DF39874C199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6833D-87CC-4288-9359-3CB5E6C653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F75F0-DFB4-4E1E-A52C-666DFA93F3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31A31-15C2-4EAD-B0D4-52BAC9194C0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B3AAE-745B-4A57-A60F-44122FE1D7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BD745FC-8FF6-4FCE-8FF1-7BBAA1E52C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5012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4000" dirty="0"/>
              <a:t>Poem as </a:t>
            </a:r>
            <a:r>
              <a:rPr lang="en-GB" altLang="en-US" sz="4000"/>
              <a:t>Inscription:</a:t>
            </a:r>
            <a:br>
              <a:rPr lang="en-GB" altLang="en-US" sz="4000"/>
            </a:br>
            <a:r>
              <a:rPr lang="en-GB" altLang="en-US" sz="4000"/>
              <a:t>Ezra </a:t>
            </a:r>
            <a:r>
              <a:rPr lang="en-GB" altLang="en-US" sz="4000" dirty="0"/>
              <a:t>Pound to Ian Hamilton Finlay</a:t>
            </a:r>
          </a:p>
        </p:txBody>
      </p:sp>
      <p:sp>
        <p:nvSpPr>
          <p:cNvPr id="17410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076056" y="4437112"/>
            <a:ext cx="3203575" cy="194421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400" dirty="0"/>
              <a:t>Rowena Fowler</a:t>
            </a:r>
          </a:p>
          <a:p>
            <a:pPr eaLnBrk="1" hangingPunct="1">
              <a:buFontTx/>
              <a:buNone/>
            </a:pPr>
            <a:endParaRPr lang="en-GB" altLang="en-US" sz="2400" dirty="0"/>
          </a:p>
          <a:p>
            <a:pPr eaLnBrk="1" hangingPunct="1">
              <a:buFontTx/>
              <a:buNone/>
            </a:pPr>
            <a:r>
              <a:rPr lang="en-GB" altLang="en-US" sz="2400" dirty="0"/>
              <a:t>University of Warwick </a:t>
            </a:r>
          </a:p>
          <a:p>
            <a:pPr eaLnBrk="1" hangingPunct="1">
              <a:buFontTx/>
              <a:buNone/>
            </a:pPr>
            <a:r>
              <a:rPr lang="en-GB" altLang="en-US" sz="2400" dirty="0"/>
              <a:t>9 </a:t>
            </a:r>
            <a:r>
              <a:rPr lang="en-GB" altLang="en-US" sz="2400"/>
              <a:t>March 2019</a:t>
            </a:r>
            <a:endParaRPr lang="en-GB" alt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33" y="2140992"/>
            <a:ext cx="3052228" cy="40636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396921"/>
            <a:ext cx="8280920" cy="576262"/>
          </a:xfrm>
        </p:spPr>
        <p:txBody>
          <a:bodyPr/>
          <a:lstStyle/>
          <a:p>
            <a:pPr eaLnBrk="1" hangingPunct="1"/>
            <a:r>
              <a:rPr lang="en-GB" sz="3200" dirty="0">
                <a:latin typeface="Arial" panose="020B0604020202020204" pitchFamily="34" charset="0"/>
                <a:ea typeface="Times New Roman" panose="02020603050405020304" pitchFamily="18" charset="0"/>
              </a:rPr>
              <a:t>Ezra Pound’s inscribed oars</a:t>
            </a:r>
            <a:endParaRPr lang="en-GB" alt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E7DCC-3503-492A-B10B-DD46BF84AA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576" y="1124744"/>
            <a:ext cx="6768752" cy="2149569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‘But thou, O King, I bid remember me, unwept, unburied</a:t>
            </a:r>
          </a:p>
          <a:p>
            <a:pPr marL="0" indent="0">
              <a:buNone/>
            </a:pPr>
            <a:r>
              <a:rPr lang="en-GB" sz="2000" dirty="0"/>
              <a:t>‘Heap up mine arms, be tomb by sea-</a:t>
            </a:r>
            <a:r>
              <a:rPr lang="en-GB" sz="2000" dirty="0" err="1"/>
              <a:t>bord</a:t>
            </a:r>
            <a:r>
              <a:rPr lang="en-GB" sz="2000" dirty="0"/>
              <a:t>, and inscribed:</a:t>
            </a:r>
          </a:p>
          <a:p>
            <a:pPr marL="0" indent="0">
              <a:buNone/>
            </a:pPr>
            <a:r>
              <a:rPr lang="en-GB" sz="2000" dirty="0"/>
              <a:t>‘</a:t>
            </a:r>
            <a:r>
              <a:rPr lang="en-GB" sz="2000" i="1" dirty="0"/>
              <a:t>A man of no fortune, and with a name to come</a:t>
            </a:r>
            <a:r>
              <a:rPr lang="en-GB" sz="2000" dirty="0"/>
              <a:t>.</a:t>
            </a:r>
          </a:p>
          <a:p>
            <a:pPr marL="0" indent="0">
              <a:buNone/>
            </a:pPr>
            <a:r>
              <a:rPr lang="en-GB" sz="2000" dirty="0"/>
              <a:t>And set my oar up, that I swung mid fellows.’</a:t>
            </a:r>
          </a:p>
          <a:p>
            <a:pPr marL="0" indent="0">
              <a:buNone/>
            </a:pPr>
            <a:r>
              <a:rPr lang="en-GB" sz="2000" dirty="0"/>
              <a:t>(</a:t>
            </a:r>
            <a:r>
              <a:rPr lang="en-GB" sz="2000" i="1" dirty="0"/>
              <a:t>Canto</a:t>
            </a:r>
            <a:r>
              <a:rPr lang="en-GB" sz="2000" dirty="0"/>
              <a:t> I / 3–4;  </a:t>
            </a:r>
            <a:r>
              <a:rPr lang="en-GB" sz="2000" err="1"/>
              <a:t>cf</a:t>
            </a:r>
            <a:r>
              <a:rPr lang="en-GB" sz="2000"/>
              <a:t> </a:t>
            </a:r>
            <a:r>
              <a:rPr lang="en-GB" sz="2000" i="1"/>
              <a:t>Odyssey</a:t>
            </a:r>
            <a:r>
              <a:rPr lang="en-GB" sz="2000"/>
              <a:t> </a:t>
            </a:r>
            <a:r>
              <a:rPr lang="en-GB" sz="2000" dirty="0"/>
              <a:t>11. 21–78)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6CA90CA-B926-4C96-9432-6BC1F276DAB1}"/>
              </a:ext>
            </a:extLst>
          </p:cNvPr>
          <p:cNvSpPr/>
          <p:nvPr/>
        </p:nvSpPr>
        <p:spPr>
          <a:xfrm>
            <a:off x="4572000" y="3501008"/>
            <a:ext cx="2592288" cy="237626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9D7C12-3010-4220-87FA-EFE781E475A4}"/>
              </a:ext>
            </a:extLst>
          </p:cNvPr>
          <p:cNvSpPr txBox="1"/>
          <p:nvPr/>
        </p:nvSpPr>
        <p:spPr>
          <a:xfrm>
            <a:off x="4572000" y="3501008"/>
            <a:ext cx="31683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Then on an oar</a:t>
            </a:r>
          </a:p>
          <a:p>
            <a:pPr lvl="0">
              <a:spcAft>
                <a:spcPts val="1200"/>
              </a:spcAft>
            </a:pPr>
            <a:r>
              <a:rPr lang="en-GB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Read this:</a:t>
            </a:r>
          </a:p>
          <a:p>
            <a:pPr lvl="0"/>
            <a:r>
              <a:rPr lang="en-GB" sz="2000" dirty="0"/>
              <a:t>‘</a:t>
            </a:r>
            <a:r>
              <a:rPr lang="en-GB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I was</a:t>
            </a:r>
          </a:p>
          <a:p>
            <a:pPr lvl="0"/>
            <a:r>
              <a:rPr lang="en-GB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And I no more exist;</a:t>
            </a:r>
          </a:p>
          <a:p>
            <a:pPr lvl="0"/>
            <a:r>
              <a:rPr lang="en-GB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Here drifted</a:t>
            </a:r>
          </a:p>
          <a:p>
            <a:pPr lvl="0"/>
            <a:r>
              <a:rPr lang="en-GB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An hedonist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.</a:t>
            </a:r>
            <a:r>
              <a:rPr lang="en-GB" sz="2000" dirty="0"/>
              <a:t>’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r>
              <a:rPr lang="en-GB" sz="2000" dirty="0"/>
              <a:t>(‘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Mauberley</a:t>
            </a:r>
            <a:r>
              <a:rPr lang="en-GB" sz="2000" dirty="0"/>
              <a:t>’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IV)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51548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6C77C-73E0-41ED-A5EE-048FD5988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299383"/>
          </a:xfrm>
        </p:spPr>
        <p:txBody>
          <a:bodyPr/>
          <a:lstStyle/>
          <a:p>
            <a:r>
              <a:rPr lang="en-GB" sz="3200" dirty="0"/>
              <a:t>Cavafy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3F47C5-089B-41FE-9865-FA602C0025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8808472" cy="427611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71" y="980728"/>
            <a:ext cx="4104456" cy="54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44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4664"/>
            <a:ext cx="4505709" cy="603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29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468313" y="1628775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en-US" sz="2800"/>
          </a:p>
        </p:txBody>
      </p:sp>
      <p:sp>
        <p:nvSpPr>
          <p:cNvPr id="20484" name="Rectangle 8"/>
          <p:cNvSpPr>
            <a:spLocks noChangeArrowheads="1"/>
          </p:cNvSpPr>
          <p:nvPr/>
        </p:nvSpPr>
        <p:spPr bwMode="auto">
          <a:xfrm>
            <a:off x="468313" y="1628775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en-US" sz="28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416BA1-5675-4326-A04B-C8022BEDE6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896947"/>
            <a:ext cx="3308523" cy="4989903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3B0409-C2F1-4A6F-984B-3121E2A0F016}"/>
              </a:ext>
            </a:extLst>
          </p:cNvPr>
          <p:cNvSpPr txBox="1">
            <a:spLocks/>
          </p:cNvSpPr>
          <p:nvPr/>
        </p:nvSpPr>
        <p:spPr bwMode="auto">
          <a:xfrm>
            <a:off x="395536" y="1196752"/>
            <a:ext cx="4968552" cy="43204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Under bare Ben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Bulben</a:t>
            </a:r>
            <a:r>
              <a:rPr lang="en-GB" sz="1800" dirty="0" err="1"/>
              <a:t>’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head</a:t>
            </a:r>
            <a:b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Drumcliff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churchyard Yeats is laid.   </a:t>
            </a:r>
            <a:b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An ancestor was rector there</a:t>
            </a:r>
            <a:b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Long years ago; a church stands near,</a:t>
            </a:r>
            <a:b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By the road an ancient Cross.</a:t>
            </a:r>
            <a:b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No marble, no conventional phrase;   </a:t>
            </a:r>
            <a:b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On limestone quarried near the spot   </a:t>
            </a:r>
            <a:b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By his command these words are cut:</a:t>
            </a:r>
          </a:p>
          <a:p>
            <a:pPr marL="400050" lvl="1" inden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  </a:t>
            </a:r>
            <a:r>
              <a:rPr lang="en-GB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Cast a cold eye  </a:t>
            </a:r>
            <a:br>
              <a:rPr lang="en-GB" sz="1800" i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  On life, on death,   </a:t>
            </a:r>
            <a:br>
              <a:rPr lang="en-GB" sz="1800" i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  Horseman, pass by!</a:t>
            </a:r>
            <a:endParaRPr lang="en-GB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GB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 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4, 1938</a:t>
            </a: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(W. B. </a:t>
            </a:r>
            <a:r>
              <a:rPr lang="en-GB" sz="1600" dirty="0"/>
              <a:t>Yeats, ‘Under Ben </a:t>
            </a:r>
            <a:r>
              <a:rPr lang="en-GB" sz="1600" dirty="0" err="1"/>
              <a:t>Bulben</a:t>
            </a:r>
            <a:r>
              <a:rPr lang="en-GB" sz="1600" dirty="0"/>
              <a:t>’, VI)</a:t>
            </a:r>
            <a:endParaRPr lang="en-GB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br>
              <a:rPr lang="en-GB" sz="1400" dirty="0"/>
            </a:br>
            <a:endParaRPr lang="en-GB" sz="1400" dirty="0"/>
          </a:p>
          <a:p>
            <a:pPr marL="0" indent="0">
              <a:buFontTx/>
              <a:buNone/>
            </a:pPr>
            <a:br>
              <a:rPr lang="en-GB" sz="1200" dirty="0"/>
            </a:br>
            <a:endParaRPr lang="en-GB" sz="1200" dirty="0"/>
          </a:p>
          <a:p>
            <a:endParaRPr lang="en-GB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dirty="0"/>
              <a:t>Roman tile from </a:t>
            </a:r>
            <a:r>
              <a:rPr lang="en-GB" altLang="en-US" sz="3200" dirty="0" err="1"/>
              <a:t>Silchester</a:t>
            </a:r>
            <a:endParaRPr lang="en-GB" altLang="en-US" sz="3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04E9DD-AA15-4E54-8800-E7F18F76BC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128" y="1268760"/>
            <a:ext cx="5057775" cy="364807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9FC33A-940E-4720-8EB9-489C5D9C6335}"/>
              </a:ext>
            </a:extLst>
          </p:cNvPr>
          <p:cNvSpPr txBox="1"/>
          <p:nvPr/>
        </p:nvSpPr>
        <p:spPr>
          <a:xfrm>
            <a:off x="971599" y="5085184"/>
            <a:ext cx="3744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Pertacus</a:t>
            </a:r>
            <a:r>
              <a:rPr lang="en-GB" sz="2000" dirty="0"/>
              <a:t> </a:t>
            </a:r>
            <a:r>
              <a:rPr lang="en-GB" sz="2000" dirty="0" err="1"/>
              <a:t>Perfidus</a:t>
            </a:r>
            <a:endParaRPr lang="en-GB" sz="2000" dirty="0"/>
          </a:p>
          <a:p>
            <a:br>
              <a:rPr lang="en-GB" sz="2000" dirty="0"/>
            </a:br>
            <a:r>
              <a:rPr lang="en-GB" sz="2000" dirty="0" err="1"/>
              <a:t>Campester</a:t>
            </a:r>
            <a:r>
              <a:rPr lang="en-GB" sz="2000" dirty="0"/>
              <a:t> </a:t>
            </a:r>
            <a:r>
              <a:rPr lang="en-GB" sz="2000" dirty="0" err="1"/>
              <a:t>Lucilianus</a:t>
            </a:r>
            <a:r>
              <a:rPr lang="en-GB" sz="2000" dirty="0"/>
              <a:t> </a:t>
            </a:r>
            <a:br>
              <a:rPr lang="en-GB" sz="2000" dirty="0"/>
            </a:br>
            <a:r>
              <a:rPr lang="en-GB" sz="2000" dirty="0" err="1"/>
              <a:t>Campanus</a:t>
            </a:r>
            <a:r>
              <a:rPr lang="en-GB" sz="2000" dirty="0"/>
              <a:t> </a:t>
            </a:r>
            <a:r>
              <a:rPr lang="en-GB" sz="2000" dirty="0" err="1"/>
              <a:t>conticuere</a:t>
            </a:r>
            <a:r>
              <a:rPr lang="en-GB" sz="2000" dirty="0"/>
              <a:t> </a:t>
            </a:r>
            <a:r>
              <a:rPr lang="en-GB" sz="2000" dirty="0" err="1"/>
              <a:t>omnes</a:t>
            </a:r>
            <a:r>
              <a:rPr lang="en-GB" sz="20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E77246-70A9-41D5-9FBC-EAC51EED7BC4}"/>
              </a:ext>
            </a:extLst>
          </p:cNvPr>
          <p:cNvSpPr txBox="1"/>
          <p:nvPr/>
        </p:nvSpPr>
        <p:spPr>
          <a:xfrm>
            <a:off x="4909059" y="5085183"/>
            <a:ext cx="3744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err="1"/>
              <a:t>Pertacus</a:t>
            </a:r>
            <a:r>
              <a:rPr lang="en-GB" sz="2000" i="1" dirty="0"/>
              <a:t>, </a:t>
            </a:r>
            <a:r>
              <a:rPr lang="en-GB" sz="2000" i="1" dirty="0" err="1"/>
              <a:t>Perfidus</a:t>
            </a:r>
            <a:r>
              <a:rPr lang="en-GB" sz="2000" i="1" dirty="0"/>
              <a:t>,</a:t>
            </a:r>
          </a:p>
          <a:p>
            <a:endParaRPr lang="en-GB" sz="2000" i="1" dirty="0"/>
          </a:p>
          <a:p>
            <a:r>
              <a:rPr lang="en-GB" sz="2000" i="1" dirty="0" err="1"/>
              <a:t>Campester</a:t>
            </a:r>
            <a:r>
              <a:rPr lang="en-GB" sz="2000" i="1" dirty="0"/>
              <a:t>, </a:t>
            </a:r>
            <a:r>
              <a:rPr lang="en-GB" sz="2000" i="1" dirty="0" err="1"/>
              <a:t>Lucilianus</a:t>
            </a:r>
            <a:r>
              <a:rPr lang="en-GB" sz="2000" i="1" dirty="0"/>
              <a:t>,</a:t>
            </a:r>
          </a:p>
          <a:p>
            <a:r>
              <a:rPr lang="en-GB" sz="2000" i="1" dirty="0" err="1"/>
              <a:t>Campanus</a:t>
            </a:r>
            <a:r>
              <a:rPr lang="en-GB" sz="2000" i="1" dirty="0"/>
              <a:t>: they all fell silent.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633412"/>
          </a:xfrm>
        </p:spPr>
        <p:txBody>
          <a:bodyPr/>
          <a:lstStyle/>
          <a:p>
            <a:pPr eaLnBrk="1" hangingPunct="1"/>
            <a:r>
              <a:rPr lang="en-GB" altLang="en-US" sz="3200" dirty="0"/>
              <a:t> from U.A. </a:t>
            </a:r>
            <a:r>
              <a:rPr lang="en-GB" altLang="en-US" sz="3200" dirty="0" err="1"/>
              <a:t>Fanthorpe</a:t>
            </a:r>
            <a:r>
              <a:rPr lang="en-GB" altLang="en-US" sz="3200" dirty="0"/>
              <a:t>, </a:t>
            </a:r>
            <a:r>
              <a:rPr lang="en-GB" dirty="0"/>
              <a:t>‘</a:t>
            </a:r>
            <a:r>
              <a:rPr lang="en-GB" altLang="en-US" sz="3200" dirty="0"/>
              <a:t>The Silence</a:t>
            </a:r>
            <a:r>
              <a:rPr lang="en-GB" dirty="0"/>
              <a:t>’</a:t>
            </a:r>
            <a:endParaRPr lang="en-GB" alt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54952-C7B0-4045-9131-11E181A13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400" y="1196752"/>
            <a:ext cx="7715200" cy="4896544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They came too near the dark, for all their know-how. </a:t>
            </a:r>
            <a:br>
              <a:rPr lang="en-GB" sz="2000" dirty="0"/>
            </a:br>
            <a:r>
              <a:rPr lang="en-GB" sz="2000" dirty="0"/>
              <a:t>Those curses they scratched widdershins on lead —</a:t>
            </a:r>
            <a:br>
              <a:rPr lang="en-GB" sz="2000" dirty="0"/>
            </a:br>
            <a:r>
              <a:rPr lang="en-GB" sz="2000" dirty="0"/>
              <a:t>Asking for trouble. 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We withdrew into the old places, that are easier </a:t>
            </a:r>
            <a:br>
              <a:rPr lang="en-GB" sz="2000" dirty="0"/>
            </a:br>
            <a:r>
              <a:rPr lang="en-GB" sz="2000" dirty="0"/>
              <a:t>To believe in. Once we waited </a:t>
            </a:r>
            <a:br>
              <a:rPr lang="en-GB" sz="2000" dirty="0"/>
            </a:br>
            <a:r>
              <a:rPr lang="en-GB" sz="2000" dirty="0"/>
              <a:t>For someone to come back, 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But now it’s clear they won’t. Here we stand, </a:t>
            </a:r>
            <a:br>
              <a:rPr lang="en-GB" sz="2000" dirty="0"/>
            </a:br>
            <a:r>
              <a:rPr lang="en-GB" sz="2000" dirty="0"/>
              <a:t>Between </a:t>
            </a:r>
            <a:r>
              <a:rPr lang="en-GB" sz="2000" i="1" dirty="0" err="1"/>
              <a:t>Caes</a:t>
            </a:r>
            <a:r>
              <a:rPr lang="en-GB" sz="2000" i="1" dirty="0"/>
              <a:t>. Div. Aug.</a:t>
            </a:r>
            <a:r>
              <a:rPr lang="en-GB" sz="2000" dirty="0"/>
              <a:t> and the next lot, expert only </a:t>
            </a:r>
            <a:br>
              <a:rPr lang="en-GB" sz="2000" dirty="0"/>
            </a:br>
            <a:r>
              <a:rPr lang="en-GB" sz="2000" dirty="0"/>
              <a:t>At unspeakable things, 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Stranded between history and history, vague in-between people. </a:t>
            </a:r>
            <a:br>
              <a:rPr lang="en-GB" sz="2000" dirty="0"/>
            </a:br>
            <a:r>
              <a:rPr lang="en-GB" sz="2000" dirty="0"/>
              <a:t>What we know will not be handed on. </a:t>
            </a:r>
            <a:br>
              <a:rPr lang="en-GB" sz="2000" dirty="0"/>
            </a:br>
            <a:r>
              <a:rPr lang="en-GB" sz="2000" i="1" dirty="0"/>
              <a:t>Conticuere </a:t>
            </a:r>
            <a:r>
              <a:rPr lang="en-GB" sz="2000" i="1" dirty="0" err="1"/>
              <a:t>omnes</a:t>
            </a:r>
            <a:r>
              <a:rPr lang="en-GB" sz="2000" i="1" dirty="0"/>
              <a:t>.</a:t>
            </a:r>
            <a:r>
              <a:rPr lang="en-GB" sz="2000" dirty="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pPr eaLnBrk="1" hangingPunct="1"/>
            <a:r>
              <a:rPr lang="en-GB" altLang="en-US" sz="3200" dirty="0"/>
              <a:t>Ian Hamilton Finlay, wood carving </a:t>
            </a:r>
            <a:br>
              <a:rPr lang="en-GB" altLang="en-US" sz="3200" dirty="0"/>
            </a:br>
            <a:r>
              <a:rPr lang="en-GB" sz="3200" dirty="0"/>
              <a:t>‘</a:t>
            </a:r>
            <a:r>
              <a:rPr lang="en-GB" altLang="en-US" sz="3200" dirty="0"/>
              <a:t>Even gods have dwelt in woods</a:t>
            </a:r>
            <a:r>
              <a:rPr lang="en-GB" sz="3200" dirty="0"/>
              <a:t>’</a:t>
            </a:r>
            <a:r>
              <a:rPr lang="en-GB" altLang="en-US" sz="3200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F462D6-07F2-472D-BDFA-BDDCE3A4C0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492" y="1562062"/>
            <a:ext cx="6491016" cy="4525963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56F391-BB43-4468-87C7-BD9A9B68FC5E}"/>
              </a:ext>
            </a:extLst>
          </p:cNvPr>
          <p:cNvSpPr txBox="1"/>
          <p:nvPr/>
        </p:nvSpPr>
        <p:spPr>
          <a:xfrm>
            <a:off x="1326492" y="6309320"/>
            <a:ext cx="6491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/>
              <a:t>Habitarunt</a:t>
            </a:r>
            <a:r>
              <a:rPr lang="en-GB" sz="2000" dirty="0"/>
              <a:t> di quoque </a:t>
            </a:r>
            <a:r>
              <a:rPr lang="en-GB" sz="2000" dirty="0" err="1"/>
              <a:t>silvas</a:t>
            </a:r>
            <a:r>
              <a:rPr lang="en-GB" sz="2000" dirty="0"/>
              <a:t> (Virgil</a:t>
            </a:r>
            <a:r>
              <a:rPr lang="en-GB" sz="2000"/>
              <a:t>, </a:t>
            </a:r>
            <a:r>
              <a:rPr lang="en-GB" sz="2000" i="1"/>
              <a:t>Eclogues </a:t>
            </a:r>
            <a:r>
              <a:rPr lang="en-GB" sz="2000"/>
              <a:t>2. </a:t>
            </a:r>
            <a:r>
              <a:rPr lang="en-GB" sz="2000" dirty="0"/>
              <a:t>60)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317588" y="1027187"/>
            <a:ext cx="8508823" cy="70517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altLang="en-US" sz="3200" dirty="0"/>
              <a:t>Ian </a:t>
            </a:r>
            <a:r>
              <a:rPr lang="en-GB" altLang="en-US" sz="3200"/>
              <a:t>Hamilton Finlay, stone and steel</a:t>
            </a:r>
            <a:br>
              <a:rPr lang="en-GB" altLang="en-US" sz="3200"/>
            </a:br>
            <a:r>
              <a:rPr lang="en-GB" sz="3200"/>
              <a:t>‘The world has been empty since the Romans’</a:t>
            </a:r>
            <a:br>
              <a:rPr lang="en-GB" altLang="en-US" sz="3200" dirty="0"/>
            </a:br>
            <a:endParaRPr lang="en-GB" altLang="en-US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865A1A-FA8D-4C66-B8A2-9BE693119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348880"/>
            <a:ext cx="8229600" cy="333791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GB" altLang="en-US" sz="3200" dirty="0"/>
              <a:t>Geoffrey Hill,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altLang="en-US" sz="3200" dirty="0"/>
              <a:t>Sorrel</a:t>
            </a:r>
            <a:r>
              <a:rPr lang="en-GB" sz="3200" dirty="0"/>
              <a:t>’</a:t>
            </a:r>
            <a:endParaRPr lang="en-GB" alt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0CB18-79F6-4CA8-AC3F-C090F38FA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464" y="1628800"/>
            <a:ext cx="6563072" cy="4525963"/>
          </a:xfrm>
        </p:spPr>
        <p:txBody>
          <a:bodyPr/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1800" i="1" dirty="0"/>
              <a:t>Very common and widely distributed . . . </a:t>
            </a:r>
          </a:p>
          <a:p>
            <a:pPr marL="0" indent="0">
              <a:buNone/>
            </a:pPr>
            <a:r>
              <a:rPr lang="en-GB" sz="1800" i="1" dirty="0"/>
              <a:t>It is called sorrow . . . in some parts of Worcestershire.</a:t>
            </a:r>
            <a:endParaRPr lang="en-GB" sz="18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lnSpc>
                <a:spcPts val="2700"/>
              </a:lnSpc>
              <a:buNone/>
            </a:pPr>
            <a:r>
              <a:rPr lang="en-GB" sz="2000" dirty="0"/>
              <a:t>Memory </a:t>
            </a:r>
            <a:r>
              <a:rPr lang="en-GB" sz="2000"/>
              <a:t>worsening — </a:t>
            </a:r>
            <a:r>
              <a:rPr lang="en-GB" sz="2000" dirty="0"/>
              <a:t>let it go as rain</a:t>
            </a:r>
            <a:br>
              <a:rPr lang="en-GB" sz="2000" dirty="0"/>
            </a:br>
            <a:r>
              <a:rPr lang="en-GB" sz="2000" dirty="0"/>
              <a:t>streams on half-visible clatter of the wind</a:t>
            </a:r>
            <a:br>
              <a:rPr lang="en-GB" sz="2000" dirty="0"/>
            </a:br>
            <a:r>
              <a:rPr lang="en-GB" sz="2000" dirty="0"/>
              <a:t>		lapsing and rising,</a:t>
            </a:r>
            <a:br>
              <a:rPr lang="en-GB" sz="2000" dirty="0"/>
            </a:br>
            <a:r>
              <a:rPr lang="en-GB" sz="2000" dirty="0"/>
              <a:t>that clouds the pond’s green mistletoe of spawn,</a:t>
            </a:r>
            <a:br>
              <a:rPr lang="en-GB" sz="2000" dirty="0"/>
            </a:br>
            <a:r>
              <a:rPr lang="en-GB" sz="2000" dirty="0"/>
              <a:t>seeps among nettle-beds and rust-brown sorrel,</a:t>
            </a:r>
            <a:br>
              <a:rPr lang="en-GB" sz="2000" dirty="0"/>
            </a:br>
            <a:r>
              <a:rPr lang="en-GB" sz="2000" dirty="0"/>
              <a:t>perpetual ivy burrowed by weak </a:t>
            </a:r>
            <a:r>
              <a:rPr lang="en-GB" sz="2000"/>
              <a:t>light,</a:t>
            </a:r>
            <a:br>
              <a:rPr lang="en-GB" sz="2000"/>
            </a:br>
            <a:r>
              <a:rPr lang="en-GB" sz="2000"/>
              <a:t>makes </a:t>
            </a:r>
            <a:r>
              <a:rPr lang="en-GB" sz="2000" dirty="0"/>
              <a:t>carved shapes crumble: the </a:t>
            </a:r>
            <a:r>
              <a:rPr lang="en-GB" sz="2000"/>
              <a:t>ill-weathering stone</a:t>
            </a:r>
            <a:br>
              <a:rPr lang="en-GB" sz="2000"/>
            </a:br>
            <a:r>
              <a:rPr lang="en-GB" sz="2000"/>
              <a:t>salvation’s </a:t>
            </a:r>
            <a:r>
              <a:rPr lang="en-GB" sz="2000" dirty="0"/>
              <a:t>troth-plight, plumed, of the elect.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5012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4000" dirty="0"/>
              <a:t>Poem as </a:t>
            </a:r>
            <a:r>
              <a:rPr lang="en-GB" altLang="en-US" sz="4000"/>
              <a:t>Inscription:</a:t>
            </a:r>
            <a:br>
              <a:rPr lang="en-GB" altLang="en-US" sz="4000"/>
            </a:br>
            <a:r>
              <a:rPr lang="en-GB" altLang="en-US" sz="4000"/>
              <a:t>Ezra </a:t>
            </a:r>
            <a:r>
              <a:rPr lang="en-GB" altLang="en-US" sz="4000" dirty="0"/>
              <a:t>Pound to Ian Hamilton Finlay</a:t>
            </a:r>
          </a:p>
        </p:txBody>
      </p:sp>
      <p:sp>
        <p:nvSpPr>
          <p:cNvPr id="17410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076056" y="4437112"/>
            <a:ext cx="3203575" cy="194421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400" dirty="0"/>
              <a:t>Rowena Fowler</a:t>
            </a:r>
          </a:p>
          <a:p>
            <a:pPr eaLnBrk="1" hangingPunct="1">
              <a:buFontTx/>
              <a:buNone/>
            </a:pPr>
            <a:endParaRPr lang="en-GB" altLang="en-US" sz="2400" dirty="0"/>
          </a:p>
          <a:p>
            <a:pPr eaLnBrk="1" hangingPunct="1">
              <a:buFontTx/>
              <a:buNone/>
            </a:pPr>
            <a:r>
              <a:rPr lang="en-GB" altLang="en-US" sz="2400" dirty="0"/>
              <a:t>University of Warwick </a:t>
            </a:r>
          </a:p>
          <a:p>
            <a:pPr eaLnBrk="1" hangingPunct="1">
              <a:buFontTx/>
              <a:buNone/>
            </a:pPr>
            <a:r>
              <a:rPr lang="en-GB" altLang="en-US" sz="2400" dirty="0"/>
              <a:t>9 </a:t>
            </a:r>
            <a:r>
              <a:rPr lang="en-GB" altLang="en-US" sz="2400"/>
              <a:t>March 2019</a:t>
            </a:r>
            <a:endParaRPr lang="en-GB" alt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33" y="2140992"/>
            <a:ext cx="3052228" cy="406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48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Roman Epitaph in </a:t>
            </a:r>
            <a:r>
              <a:rPr lang="en-US" sz="3200" dirty="0" err="1"/>
              <a:t>Hexham</a:t>
            </a:r>
            <a:r>
              <a:rPr lang="en-US" sz="3200" dirty="0"/>
              <a:t> Abbey</a:t>
            </a:r>
            <a:endParaRPr lang="en-GB" sz="3200" dirty="0"/>
          </a:p>
        </p:txBody>
      </p:sp>
      <p:sp>
        <p:nvSpPr>
          <p:cNvPr id="5" name="Rectangle 4"/>
          <p:cNvSpPr/>
          <p:nvPr/>
        </p:nvSpPr>
        <p:spPr>
          <a:xfrm>
            <a:off x="2483768" y="1916832"/>
            <a:ext cx="4176464" cy="4067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Manibus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Flavinus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ues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alae Petr(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ianae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signifer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tur(ma)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Candidi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an(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norum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XXV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stip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endiorum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VII h(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s(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itus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(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/>
              <a:t>   To the Gods and the Shades.</a:t>
            </a:r>
          </a:p>
          <a:p>
            <a:r>
              <a:rPr lang="en-GB" sz="2000" dirty="0"/>
              <a:t>	</a:t>
            </a:r>
            <a:r>
              <a:rPr lang="en-GB" sz="2000" dirty="0" err="1"/>
              <a:t>Flavinus</a:t>
            </a:r>
            <a:r>
              <a:rPr lang="en-GB" sz="2000" dirty="0"/>
              <a:t>.</a:t>
            </a:r>
          </a:p>
          <a:p>
            <a:r>
              <a:rPr lang="en-GB" sz="2000" dirty="0"/>
              <a:t>Standard-bearer. </a:t>
            </a:r>
            <a:r>
              <a:rPr lang="en-GB" sz="2000" dirty="0" err="1"/>
              <a:t>Petriana</a:t>
            </a:r>
            <a:r>
              <a:rPr lang="en-GB" sz="2000" dirty="0"/>
              <a:t> Horse.</a:t>
            </a:r>
          </a:p>
          <a:p>
            <a:r>
              <a:rPr lang="en-GB" sz="2000" dirty="0"/>
              <a:t>White Troop. Age Twenty-Five.</a:t>
            </a:r>
          </a:p>
          <a:p>
            <a:r>
              <a:rPr lang="en-GB" sz="2000" dirty="0"/>
              <a:t>	Service Seven.</a:t>
            </a:r>
          </a:p>
          <a:p>
            <a:r>
              <a:rPr lang="en-GB" sz="2000" dirty="0"/>
              <a:t>	Lies Here.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10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9644BD-5818-43E1-A51D-70F067EC4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8" y="815396"/>
            <a:ext cx="8748464" cy="522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17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92834"/>
            <a:ext cx="8229600" cy="634082"/>
          </a:xfrm>
        </p:spPr>
        <p:txBody>
          <a:bodyPr/>
          <a:lstStyle/>
          <a:p>
            <a:r>
              <a:rPr lang="en-US" sz="3200" dirty="0"/>
              <a:t>Hrothgar’s inscribed sword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1449388" y="1700808"/>
            <a:ext cx="65539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Hroðgar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maðelode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      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hylt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sceawode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ealde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lafe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       on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ðæm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wæs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written</a:t>
            </a:r>
            <a:b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fyrngewinnes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      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syðþan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flod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ofsloh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gifen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geotende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      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giganta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cyn</a:t>
            </a:r>
            <a:b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. .</a:t>
            </a:r>
            <a:b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Swa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wæs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ðæm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scennum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sciran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goldes</a:t>
            </a:r>
            <a:b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þurh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runstafas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rihte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gemearcod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geseted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gesæd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hwam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þæt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sweord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geworht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irena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cyst,        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ærest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wære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wreoþenhilt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wyrmfah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ða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wisa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spræc</a:t>
            </a:r>
            <a:b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sunu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Healfdenes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(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swigedon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ealle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</a:p>
          <a:p>
            <a:pPr marL="0" marR="0">
              <a:spcBef>
                <a:spcPts val="600"/>
              </a:spcBef>
              <a:spcAft>
                <a:spcPts val="0"/>
              </a:spcAft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en-US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Beowulf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1687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90; 1694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–99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55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68" y="46038"/>
            <a:ext cx="8229600" cy="1143000"/>
          </a:xfrm>
        </p:spPr>
        <p:txBody>
          <a:bodyPr/>
          <a:lstStyle/>
          <a:p>
            <a:r>
              <a:rPr lang="en-GB" sz="3200" dirty="0"/>
              <a:t>John Donne</a:t>
            </a:r>
            <a:br>
              <a:rPr lang="en-GB" sz="3200" dirty="0"/>
            </a:br>
            <a:r>
              <a:rPr lang="en-GB" sz="3200" dirty="0"/>
              <a:t>‘A Valediction: of my name, in the window’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2947F-F667-4CB8-AE37-8CBC23235340}"/>
              </a:ext>
            </a:extLst>
          </p:cNvPr>
          <p:cNvSpPr txBox="1">
            <a:spLocks/>
          </p:cNvSpPr>
          <p:nvPr/>
        </p:nvSpPr>
        <p:spPr>
          <a:xfrm>
            <a:off x="1897460" y="1412776"/>
            <a:ext cx="5287416" cy="49122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GB" sz="2000" dirty="0"/>
              <a:t>I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GB" sz="2000" dirty="0"/>
              <a:t>	My name </a:t>
            </a:r>
            <a:r>
              <a:rPr lang="en-GB" sz="2000" dirty="0" err="1"/>
              <a:t>engrav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GB" sz="2000" dirty="0" err="1"/>
              <a:t>d</a:t>
            </a:r>
            <a:r>
              <a:rPr lang="en-GB" sz="2000" dirty="0"/>
              <a:t> herein,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GB" sz="2000" dirty="0"/>
              <a:t>Doth contribute my </a:t>
            </a:r>
            <a:r>
              <a:rPr lang="en-GB" sz="2000" dirty="0" err="1"/>
              <a:t>firmnesse</a:t>
            </a:r>
            <a:r>
              <a:rPr lang="en-GB" sz="2000" dirty="0"/>
              <a:t> to this </a:t>
            </a:r>
            <a:r>
              <a:rPr lang="en-GB" sz="2000" dirty="0" err="1"/>
              <a:t>glasse</a:t>
            </a:r>
            <a:r>
              <a:rPr lang="en-GB" sz="2000" dirty="0"/>
              <a:t>,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GB" sz="2000" dirty="0"/>
              <a:t>  Which, ever since that </a:t>
            </a:r>
            <a:r>
              <a:rPr lang="en-GB" sz="2000" dirty="0" err="1"/>
              <a:t>charme</a:t>
            </a:r>
            <a:r>
              <a:rPr lang="en-GB" sz="2000" dirty="0"/>
              <a:t>, hath </a:t>
            </a:r>
            <a:r>
              <a:rPr lang="en-GB" sz="2000" dirty="0" err="1"/>
              <a:t>beene</a:t>
            </a:r>
            <a:endParaRPr lang="en-GB" sz="2000" dirty="0"/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GB" sz="2000" dirty="0"/>
              <a:t>  As hard, as that which </a:t>
            </a:r>
            <a:r>
              <a:rPr lang="en-GB" sz="2000" dirty="0" err="1"/>
              <a:t>grav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GB" sz="2000" dirty="0" err="1"/>
              <a:t>d</a:t>
            </a:r>
            <a:r>
              <a:rPr lang="en-GB" sz="2000" dirty="0"/>
              <a:t> it, was;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GB" sz="2000" dirty="0"/>
              <a:t>Thine eye will give it price enough, to mock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GB" sz="2000" dirty="0"/>
              <a:t>	The diamonds of either rock.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GB" sz="2000" dirty="0"/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GB" sz="2000" dirty="0"/>
              <a:t>II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GB" sz="2000" dirty="0"/>
              <a:t>	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GB" sz="2000" dirty="0" err="1"/>
              <a:t>Tis</a:t>
            </a:r>
            <a:r>
              <a:rPr lang="en-GB" sz="2000" dirty="0"/>
              <a:t> much that </a:t>
            </a:r>
            <a:r>
              <a:rPr lang="en-GB" sz="2000" dirty="0" err="1"/>
              <a:t>Glasse</a:t>
            </a:r>
            <a:r>
              <a:rPr lang="en-GB" sz="2000" dirty="0"/>
              <a:t> should bee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GB" sz="2000" dirty="0"/>
              <a:t>As all-confessing, and through-shine as I,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GB" sz="2000" dirty="0" err="1"/>
              <a:t>Tis</a:t>
            </a:r>
            <a:r>
              <a:rPr lang="en-GB" sz="2000" dirty="0"/>
              <a:t> more, that it </a:t>
            </a:r>
            <a:r>
              <a:rPr lang="en-GB" sz="2000" dirty="0" err="1"/>
              <a:t>showes</a:t>
            </a:r>
            <a:r>
              <a:rPr lang="en-GB" sz="2000" dirty="0"/>
              <a:t> thee to thee,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GB" sz="2000" dirty="0"/>
              <a:t>  And </a:t>
            </a:r>
            <a:r>
              <a:rPr lang="en-GB" sz="2000" dirty="0" err="1"/>
              <a:t>cleare</a:t>
            </a:r>
            <a:r>
              <a:rPr lang="en-GB" sz="2000" dirty="0"/>
              <a:t> reflects thee to thine eye.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GB" sz="2000" dirty="0"/>
              <a:t>But all such rules, loves </a:t>
            </a:r>
            <a:r>
              <a:rPr lang="en-GB" sz="2000" dirty="0" err="1"/>
              <a:t>magique</a:t>
            </a:r>
            <a:r>
              <a:rPr lang="en-GB" sz="2000" dirty="0"/>
              <a:t> can undo,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GB" sz="2000" dirty="0"/>
              <a:t>	Here you see </a:t>
            </a:r>
            <a:r>
              <a:rPr lang="en-GB" sz="2000" dirty="0" err="1"/>
              <a:t>mee</a:t>
            </a:r>
            <a:r>
              <a:rPr lang="en-GB" sz="2000" dirty="0"/>
              <a:t>, and I am you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2973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Graffito on window at Jesus College, Cambridge, c. 1600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6781572" cy="3944094"/>
          </a:xfrm>
        </p:spPr>
      </p:pic>
    </p:spTree>
    <p:extLst>
      <p:ext uri="{BB962C8B-B14F-4D97-AF65-F5344CB8AC3E}">
        <p14:creationId xmlns:p14="http://schemas.microsoft.com/office/powerpoint/2010/main" val="285239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184"/>
            <a:ext cx="8640960" cy="1143000"/>
          </a:xfrm>
        </p:spPr>
        <p:txBody>
          <a:bodyPr/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William Wordsworth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‘Written with a slate Pencil upon a Stone, the largest of a Heap lying near a deserted Quarry, upon one of the Islands at Rydal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1963992" y="1556792"/>
            <a:ext cx="5360032" cy="5207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Stranger! this hillock of mis-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shapen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stones </a:t>
            </a:r>
            <a:b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not a Ruin spared or made by time, </a:t>
            </a:r>
            <a:b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Nor, as perchance thou rashly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deem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the Cairn </a:t>
            </a:r>
            <a:b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some old British Chief: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tis nothing more </a:t>
            </a:r>
            <a:b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 the rude embryo of a little Dome </a:t>
            </a:r>
            <a:b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Pleasure-house, once destined to be built </a:t>
            </a:r>
            <a:b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Among the birch-trees of this rocky isle.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. 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—if, disturbed </a:t>
            </a:r>
            <a:b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beautiful conceptions, thou hast hewn </a:t>
            </a:r>
            <a:b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 of the quiet rock the elements </a:t>
            </a:r>
            <a:b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thy trim Mansion destined soon to blaze </a:t>
            </a:r>
            <a:b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snow-white splendour,—think again; and, taught </a:t>
            </a:r>
            <a:b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old Sir William and his quarry, leave </a:t>
            </a:r>
            <a:b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Thy fragments to the bramble and the rose; </a:t>
            </a:r>
            <a:b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let the vernal slow-worm sun himself, </a:t>
            </a:r>
            <a:b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let the redbreast hop from stone to stone.</a:t>
            </a:r>
          </a:p>
        </p:txBody>
      </p:sp>
    </p:spTree>
    <p:extLst>
      <p:ext uri="{BB962C8B-B14F-4D97-AF65-F5344CB8AC3E}">
        <p14:creationId xmlns:p14="http://schemas.microsoft.com/office/powerpoint/2010/main" val="4078189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561975"/>
          </a:xfrm>
        </p:spPr>
        <p:txBody>
          <a:bodyPr/>
          <a:lstStyle/>
          <a:p>
            <a:pPr eaLnBrk="1" hangingPunct="1"/>
            <a:r>
              <a:rPr lang="en-GB" altLang="en-US" sz="3200" dirty="0"/>
              <a:t>Keats</a:t>
            </a:r>
            <a:r>
              <a:rPr lang="en-GB" sz="3200" dirty="0"/>
              <a:t>’</a:t>
            </a:r>
            <a:r>
              <a:rPr lang="en-GB" altLang="en-US" sz="3200" dirty="0"/>
              <a:t>s grave in Rome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90500" y="5954819"/>
            <a:ext cx="8785225" cy="8651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z="2000" i="1" dirty="0"/>
              <a:t>Here lies One</a:t>
            </a:r>
            <a:br>
              <a:rPr lang="en-GB" altLang="en-US" sz="2000" i="1" dirty="0"/>
            </a:br>
            <a:r>
              <a:rPr lang="en-GB" altLang="en-US" sz="2000" i="1" dirty="0"/>
              <a:t>Whose Name was writ in Water</a:t>
            </a:r>
            <a:endParaRPr lang="en-US" altLang="en-US" sz="2000" i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B5B738C-462F-4AE4-89D7-D8036B8C78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87" y="1083430"/>
            <a:ext cx="3513826" cy="4691139"/>
          </a:xfrm>
        </p:spPr>
      </p:pic>
    </p:spTree>
    <p:extLst>
      <p:ext uri="{BB962C8B-B14F-4D97-AF65-F5344CB8AC3E}">
        <p14:creationId xmlns:p14="http://schemas.microsoft.com/office/powerpoint/2010/main" val="3302343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9C3F1-D189-4F4A-9B8B-7F946F37C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Ezra Pound, ‘Stele’</a:t>
            </a:r>
            <a:br>
              <a:rPr lang="en-GB" sz="3200" dirty="0"/>
            </a:br>
            <a:r>
              <a:rPr lang="en-GB" sz="3200" dirty="0"/>
              <a:t> (</a:t>
            </a:r>
            <a:r>
              <a:rPr lang="en-GB" sz="3200" dirty="0" err="1"/>
              <a:t>Moeurs</a:t>
            </a:r>
            <a:r>
              <a:rPr lang="en-GB" sz="3200" dirty="0"/>
              <a:t> </a:t>
            </a:r>
            <a:r>
              <a:rPr lang="en-GB" sz="3200" dirty="0" err="1"/>
              <a:t>contemporaines</a:t>
            </a:r>
            <a:r>
              <a:rPr lang="en-GB" sz="3200" dirty="0"/>
              <a:t>, VI)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F9D07-BC19-42D4-8063-A7166B6F3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833" y="1916832"/>
            <a:ext cx="6262334" cy="3243809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After years of continence</a:t>
            </a:r>
            <a:br>
              <a:rPr lang="en-GB" sz="2400" dirty="0"/>
            </a:br>
            <a:r>
              <a:rPr lang="en-GB" sz="2400" dirty="0"/>
              <a:t>  he hurled himself into a sea of six women.</a:t>
            </a:r>
            <a:br>
              <a:rPr lang="en-GB" sz="2400" dirty="0"/>
            </a:br>
            <a:r>
              <a:rPr lang="en-GB" sz="2400" dirty="0"/>
              <a:t>Now, quenched as the brand of </a:t>
            </a:r>
            <a:r>
              <a:rPr lang="en-GB" sz="2400" dirty="0" err="1"/>
              <a:t>Meleager</a:t>
            </a:r>
            <a:r>
              <a:rPr lang="en-GB" sz="2400" dirty="0"/>
              <a:t>,</a:t>
            </a:r>
            <a:br>
              <a:rPr lang="en-GB" sz="2400" dirty="0"/>
            </a:br>
            <a:r>
              <a:rPr lang="en-GB" sz="2400" dirty="0"/>
              <a:t>  he lies by the </a:t>
            </a:r>
            <a:r>
              <a:rPr lang="en-GB" sz="2400" dirty="0" err="1"/>
              <a:t>poluphloisboious</a:t>
            </a:r>
            <a:r>
              <a:rPr lang="en-GB" sz="2400" dirty="0"/>
              <a:t> sea-coast.</a:t>
            </a:r>
            <a:br>
              <a:rPr lang="en-GB" sz="2400" dirty="0"/>
            </a:br>
            <a:endParaRPr lang="en-GB" sz="2400" dirty="0"/>
          </a:p>
          <a:p>
            <a:pPr marL="0" indent="0">
              <a:buNone/>
            </a:pPr>
            <a:r>
              <a:rPr lang="en-GB" sz="2400" dirty="0"/>
              <a:t>    </a:t>
            </a:r>
            <a:r>
              <a:rPr lang="el-GR" sz="2400" dirty="0"/>
              <a:t>παρὰ θῖνα πολυϕλοίσβοιο Θαλάσσης</a:t>
            </a:r>
            <a:br>
              <a:rPr lang="el-GR" sz="2400" dirty="0"/>
            </a:br>
            <a:endParaRPr lang="el-GR" sz="2400" dirty="0"/>
          </a:p>
          <a:p>
            <a:pPr marL="0" indent="0" algn="ctr">
              <a:buNone/>
            </a:pPr>
            <a:r>
              <a:rPr lang="en-GB" sz="2400" dirty="0" err="1"/>
              <a:t>SISTE</a:t>
            </a:r>
            <a:r>
              <a:rPr lang="en-GB" sz="2400" dirty="0"/>
              <a:t>  VIATOR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31859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Office PowerPoint</Application>
  <PresentationFormat>On-screen Show (4:3)</PresentationFormat>
  <Paragraphs>110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Default Design</vt:lpstr>
      <vt:lpstr>Poem as Inscription: Ezra Pound to Ian Hamilton Finlay</vt:lpstr>
      <vt:lpstr>Roman Epitaph in Hexham Abbey</vt:lpstr>
      <vt:lpstr>PowerPoint Presentation</vt:lpstr>
      <vt:lpstr>Hrothgar’s inscribed sword</vt:lpstr>
      <vt:lpstr>John Donne ‘A Valediction: of my name, in the window’</vt:lpstr>
      <vt:lpstr>Graffito on window at Jesus College, Cambridge, c. 1600</vt:lpstr>
      <vt:lpstr>William Wordsworth ‘Written with a slate Pencil upon a Stone, the largest of a Heap lying near a deserted Quarry, upon one of the Islands at Rydal’</vt:lpstr>
      <vt:lpstr>Keats’s grave in Rome</vt:lpstr>
      <vt:lpstr>Ezra Pound, ‘Stele’  (Moeurs contemporaines, VI)</vt:lpstr>
      <vt:lpstr>Ezra Pound’s inscribed oars</vt:lpstr>
      <vt:lpstr>Cavafy</vt:lpstr>
      <vt:lpstr>PowerPoint Presentation</vt:lpstr>
      <vt:lpstr>PowerPoint Presentation</vt:lpstr>
      <vt:lpstr>Roman tile from Silchester</vt:lpstr>
      <vt:lpstr> from U.A. Fanthorpe, ‘The Silence’</vt:lpstr>
      <vt:lpstr>Ian Hamilton Finlay, wood carving  ‘Even gods have dwelt in woods’ </vt:lpstr>
      <vt:lpstr>Ian Hamilton Finlay, stone and steel ‘The world has been empty since the Romans’ </vt:lpstr>
      <vt:lpstr>Geoffrey Hill, ‘Sorrel’</vt:lpstr>
      <vt:lpstr>Poem as Inscription: Ezra Pound to Ian Hamilton Finlay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Poem as Inscription</dc:title>
  <dc:creator/>
  <cp:lastModifiedBy/>
  <cp:revision>1</cp:revision>
  <dcterms:created xsi:type="dcterms:W3CDTF">2019-02-22T08:42:14Z</dcterms:created>
  <dcterms:modified xsi:type="dcterms:W3CDTF">2019-02-22T08:50:02Z</dcterms:modified>
</cp:coreProperties>
</file>